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retendard Bold"/>
      <p:bold r:id="rId25"/>
    </p:embeddedFont>
    <p:embeddedFont>
      <p:font typeface="Cafe24 Dangdanghae"/>
      <p:regular r:id="rId26"/>
    </p:embeddedFont>
    <p:embeddedFont>
      <p:font typeface="Pretendard Regular"/>
      <p:regular r:id="rId27"/>
    </p:embeddedFont>
    <p:embeddedFont>
      <p:font typeface="Noto Sans CJK KR Regular"/>
      <p:regular r:id="rId28"/>
    </p:embeddedFont>
    <p:embeddedFont>
      <p:font typeface="Hakgyoansim Allimjang TTF B"/>
      <p:bold r:id="rId29"/>
    </p:embeddedFont>
    <p:embeddedFont>
      <p:font typeface="210 Sueopsigan Regular"/>
      <p:regular r:id="rId30"/>
    </p:embeddedFont>
    <p:embeddedFont>
      <p:font typeface="Hakgyoansim Byeoljari TTF B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1.fntdata" Type="http://schemas.openxmlformats.org/officeDocument/2006/relationships/font"/><Relationship Id="rId26" Target="fonts/font2.fntdata" Type="http://schemas.openxmlformats.org/officeDocument/2006/relationships/font"/><Relationship Id="rId27" Target="fonts/font3.fntdata" Type="http://schemas.openxmlformats.org/officeDocument/2006/relationships/font"/><Relationship Id="rId28" Target="fonts/font4.fntdata" Type="http://schemas.openxmlformats.org/officeDocument/2006/relationships/font"/><Relationship Id="rId29" Target="fonts/font5.fntdata" Type="http://schemas.openxmlformats.org/officeDocument/2006/relationships/font"/><Relationship Id="rId3" Target="viewProps.xml" Type="http://schemas.openxmlformats.org/officeDocument/2006/relationships/viewProps"/><Relationship Id="rId30" Target="fonts/font6.fntdata" Type="http://schemas.openxmlformats.org/officeDocument/2006/relationships/font"/><Relationship Id="rId31" Target="fonts/font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../media/image59.png" Type="http://schemas.openxmlformats.org/officeDocument/2006/relationships/image"/><Relationship Id="rId15" Target="../media/image60.png" Type="http://schemas.openxmlformats.org/officeDocument/2006/relationships/image"/><Relationship Id="rId16" Target="../media/image61.png" Type="http://schemas.openxmlformats.org/officeDocument/2006/relationships/image"/><Relationship Id="rId17" Target="../media/image6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13.png" Type="http://schemas.openxmlformats.org/officeDocument/2006/relationships/image"/><Relationship Id="rId13" Target="../media/image6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13.png" Type="http://schemas.openxmlformats.org/officeDocument/2006/relationships/image"/><Relationship Id="rId13" Target="../media/image70.png" Type="http://schemas.openxmlformats.org/officeDocument/2006/relationships/image"/><Relationship Id="rId14" Target="../media/image71.png" Type="http://schemas.openxmlformats.org/officeDocument/2006/relationships/image"/><Relationship Id="rId15" Target="../media/image72.png" Type="http://schemas.openxmlformats.org/officeDocument/2006/relationships/image"/><Relationship Id="rId16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76.png" Type="http://schemas.openxmlformats.org/officeDocument/2006/relationships/image"/><Relationship Id="rId13" Target="../media/image7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1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19.png" Type="http://schemas.openxmlformats.org/officeDocument/2006/relationships/image"/><Relationship Id="rId7" Target="../media/image4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3.png" Type="http://schemas.openxmlformats.org/officeDocument/2006/relationships/image"/><Relationship Id="rId7" Target="../media/image5.png" Type="http://schemas.openxmlformats.org/officeDocument/2006/relationships/image"/><Relationship Id="rId8" Target="../media/image7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6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6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6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" y="2717800"/>
            <a:ext cx="4800600" cy="114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1700" y="3860800"/>
            <a:ext cx="4800600" cy="990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9000" y="4864100"/>
            <a:ext cx="4800600" cy="359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638800" y="2819400"/>
            <a:ext cx="1130300" cy="1104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81800" y="3009900"/>
            <a:ext cx="5130800" cy="596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912100" y="3898900"/>
            <a:ext cx="1752600" cy="1104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197600" y="5168900"/>
            <a:ext cx="6172200" cy="43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531600" y="5600700"/>
            <a:ext cx="4902200" cy="3797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920000">
            <a:off x="8089900" y="5651500"/>
            <a:ext cx="2527300" cy="25273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10100" y="1320800"/>
            <a:ext cx="79756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구현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결과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(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영화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첫페이지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" y="8445500"/>
            <a:ext cx="76962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recommendations.js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69100" y="3759200"/>
            <a:ext cx="76962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home.js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56400" y="5765800"/>
            <a:ext cx="76962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home.js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40400" y="2667000"/>
            <a:ext cx="76962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컴포넌트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연결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017000" y="4051300"/>
            <a:ext cx="76962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라우트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연결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98600" y="5511800"/>
            <a:ext cx="1752600" cy="1104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5500" y="2806700"/>
            <a:ext cx="4953000" cy="2336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7100" y="7353300"/>
            <a:ext cx="61722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493000" y="3771900"/>
            <a:ext cx="2146300" cy="434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115800" y="5867400"/>
            <a:ext cx="1752600" cy="1104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82300" y="7061200"/>
            <a:ext cx="4419600" cy="2311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185400" y="2717800"/>
            <a:ext cx="6045200" cy="2971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10100" y="1320800"/>
            <a:ext cx="94234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구현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결과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(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상세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페이지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띄우기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05100" y="5537200"/>
            <a:ext cx="7696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navigate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활용하여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movie.id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url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일부로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받아드림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400" y="7886700"/>
            <a:ext cx="76962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App.js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에서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movie.id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맞는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세부사항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기반으로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MovieDetail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띄워줌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315700" y="5003800"/>
            <a:ext cx="1752600" cy="1104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420000">
            <a:off x="7340600" y="3378200"/>
            <a:ext cx="2146300" cy="4343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" y="2946400"/>
            <a:ext cx="6172200" cy="5219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" y="8280400"/>
            <a:ext cx="6172200" cy="46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258300" y="6426200"/>
            <a:ext cx="6172200" cy="584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50400" y="3009900"/>
            <a:ext cx="6172200" cy="863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10100" y="1320800"/>
            <a:ext cx="105664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구현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결과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(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영화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데이터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이동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_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코드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" y="8750300"/>
            <a:ext cx="7696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구매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버튼을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누를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영화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정보를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localStorage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구매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목록에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대여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버튼도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동일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50400" y="4267200"/>
            <a:ext cx="76962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저장된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영화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정보를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useEffect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통해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목록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업데이트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58300" y="7213600"/>
            <a:ext cx="76962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App.js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3390900"/>
            <a:ext cx="5562600" cy="4394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493000" y="3416300"/>
            <a:ext cx="6172200" cy="137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42600" y="5308600"/>
            <a:ext cx="6299200" cy="402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460000">
            <a:off x="6883400" y="5143500"/>
            <a:ext cx="1130300" cy="1104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880000">
            <a:off x="9372600" y="5041900"/>
            <a:ext cx="1130300" cy="1104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10100" y="1320800"/>
            <a:ext cx="110871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구현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결과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(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영화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데이터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이동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_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결과창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5200" y="3009900"/>
            <a:ext cx="6172200" cy="260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15200" y="3009900"/>
            <a:ext cx="4521200" cy="6172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10100" y="1320800"/>
            <a:ext cx="110871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구현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결과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(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리뷰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_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코드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- CRUD)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0400" y="4419600"/>
            <a:ext cx="46101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영화마다의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리뷰를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불러오기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localStorage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불러오기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map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filter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이용하여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수정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삭제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기능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5200" y="5791200"/>
            <a:ext cx="4610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useState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" y="3009900"/>
            <a:ext cx="4381500" cy="3657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86700" y="3009900"/>
            <a:ext cx="61722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85100" y="4546600"/>
            <a:ext cx="6172200" cy="990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86700" y="6197600"/>
            <a:ext cx="6172200" cy="46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30300" y="7340600"/>
            <a:ext cx="6172200" cy="800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88400" y="7962900"/>
            <a:ext cx="6172200" cy="96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200000">
            <a:off x="5511800" y="3822700"/>
            <a:ext cx="1752600" cy="55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340000">
            <a:off x="10401300" y="3822700"/>
            <a:ext cx="977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340000">
            <a:off x="10502900" y="5549900"/>
            <a:ext cx="736600" cy="558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220000">
            <a:off x="7124700" y="7683500"/>
            <a:ext cx="1752600" cy="558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10100" y="1320800"/>
            <a:ext cx="110871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구현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결과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(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리뷰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_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결과창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- CRUD)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" y="3251200"/>
            <a:ext cx="6172200" cy="217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4400" y="7061200"/>
            <a:ext cx="6172200" cy="2044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87400" y="5588000"/>
            <a:ext cx="977900" cy="1104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800000">
            <a:off x="8178800" y="6375400"/>
            <a:ext cx="1752600" cy="1104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55200" y="3009900"/>
            <a:ext cx="6172200" cy="5270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10100" y="1320800"/>
            <a:ext cx="110871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구현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결과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(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영화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예고편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-API)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4000" y="5588000"/>
            <a:ext cx="7023100" cy="147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영화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정보를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TMDB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받아온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고유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key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이용하여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받아오기</a:t>
            </a:r>
          </a:p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trailers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원하는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영상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타입을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받은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고유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key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이용하여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영화의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영상을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띄움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702300" y="5880100"/>
            <a:ext cx="61722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4400" y="2933700"/>
            <a:ext cx="3136900" cy="2209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6000" y="5283200"/>
            <a:ext cx="1778000" cy="406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19500" y="6210300"/>
            <a:ext cx="1752600" cy="1104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67400" y="5143500"/>
            <a:ext cx="1981200" cy="4191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85300" y="5143500"/>
            <a:ext cx="2247900" cy="419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19000" y="6210300"/>
            <a:ext cx="1752600" cy="1104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503400" y="5168900"/>
            <a:ext cx="2159000" cy="4191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385300" y="3009900"/>
            <a:ext cx="3225800" cy="2032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10100" y="1320800"/>
            <a:ext cx="108966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문제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발생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및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해결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(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리뷰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저장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안됨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78300" y="3378200"/>
            <a:ext cx="4521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리뷰를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작성한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페이지에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갔다가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다시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페이지로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저장이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안됨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38100" y="3187700"/>
            <a:ext cx="45212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저장을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localStorage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useEffect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setReviews([])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언마운트때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마다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리뷰를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초기화한다는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것을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깨닫고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제거함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702300" y="5880100"/>
            <a:ext cx="61722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" y="3187700"/>
            <a:ext cx="6172200" cy="308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79900" y="3365500"/>
            <a:ext cx="3657600" cy="190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550400" y="3276600"/>
            <a:ext cx="6172200" cy="1765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50400" y="6832600"/>
            <a:ext cx="6172200" cy="2235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10100" y="1320800"/>
            <a:ext cx="108966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기능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고민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및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해결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(API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호출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3800" y="7251700"/>
            <a:ext cx="53594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포스터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옆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공간에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영화의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trailer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띄우고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싶은데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계속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오류가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뜨고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방법을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고민함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50400" y="5727700"/>
            <a:ext cx="62230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영화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API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trailers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타입을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정함</a:t>
            </a:r>
          </a:p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우선순위에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따라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find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이용하여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trailers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selectedVideo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저장하여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return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값으로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호출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6800" y="2895600"/>
            <a:ext cx="5029200" cy="627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13500" y="2908300"/>
            <a:ext cx="4762500" cy="626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95100" y="2882900"/>
            <a:ext cx="4838700" cy="6273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10100" y="1320800"/>
            <a:ext cx="108966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느낀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9200" y="2997200"/>
            <a:ext cx="4673600" cy="184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힘들었던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/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극복하면서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깨달은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85600" y="2997200"/>
            <a:ext cx="4673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아쉬운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27800" y="2997200"/>
            <a:ext cx="4673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향상된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0000" y="3746500"/>
            <a:ext cx="4673600" cy="557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API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받아오기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TMDB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받아온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API KEY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이용하여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원하는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받아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기술을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습득하며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끊임없는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검색과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학습의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중요성을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깨달았습니다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특정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페이지에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옮기고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저장하기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변경된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상태값을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저장하는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방법을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찾다가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localStorage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찾게되었고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사용할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방법을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동원해야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해결할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있다는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점을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깨달았습니다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53200" y="3568700"/>
            <a:ext cx="4673600" cy="520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팀워크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향상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서로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의견이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팀원들과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의사소통하는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방법과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합의점을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찾아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진행의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척도를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시키는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능력이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향상되었습니다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경험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React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이용한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Route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SPA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API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받아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특정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동적으로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CRUD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이용한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상태값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변경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3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가지를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공부하면서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직접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기능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구현을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경험을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쌓았습니다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해결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기능을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구현하는데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생기는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해결능력과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방안을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검색능력이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크게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향상되었습니다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11000" y="3568700"/>
            <a:ext cx="4673600" cy="407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시각화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React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특성상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유저들이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직접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사용하는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화면을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구성하는데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전체적인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시각화를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않아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진행에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구조를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짜는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매끄러움이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부족했던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아쉬움</a:t>
            </a:r>
          </a:p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코드의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구조화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프로젝트를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진행함에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코드의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구조를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주기적으로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검토하지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못하여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같은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코드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또는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불필요한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오류로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인한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더딤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겪어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상시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체크의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중요성을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느낌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" y="927100"/>
            <a:ext cx="15748000" cy="7848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959100" y="2387600"/>
            <a:ext cx="11684000" cy="247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3900" b="false" i="false" u="none" strike="noStrike">
                <a:solidFill>
                  <a:srgbClr val="657EA7"/>
                </a:solidFill>
                <a:ea typeface="Cafe24 Dangdanghae"/>
              </a:rPr>
              <a:t>감사합니다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7500" y="7861300"/>
            <a:ext cx="5854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Bold"/>
              </a:rPr>
              <a:t>github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Bold"/>
              </a:rPr>
              <a:t>주소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Bold"/>
              </a:rPr>
              <a:t> :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914400"/>
            <a:ext cx="15748000" cy="4737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5918200"/>
            <a:ext cx="8763000" cy="901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70000" y="7137400"/>
            <a:ext cx="166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57EA7"/>
                </a:solidFill>
                <a:ea typeface="Cafe24 Dangdanghae"/>
              </a:rPr>
              <a:t>팀장</a:t>
            </a:r>
            <a:r>
              <a:rPr lang="en-US" sz="2000" b="false" i="false" u="none" strike="noStrike">
                <a:solidFill>
                  <a:srgbClr val="657EA7"/>
                </a:solidFill>
                <a:latin typeface="Cafe24 Dangdanghae"/>
              </a:rPr>
              <a:t> : </a:t>
            </a:r>
            <a:r>
              <a:rPr lang="ko-KR" sz="2000" b="false" i="false" u="none" strike="noStrike">
                <a:solidFill>
                  <a:srgbClr val="657EA7"/>
                </a:solidFill>
                <a:ea typeface="Cafe24 Dangdanghae"/>
              </a:rPr>
              <a:t>손성한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5400" y="8597900"/>
            <a:ext cx="5854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Bold"/>
              </a:rPr>
              <a:t>github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Bold"/>
              </a:rPr>
              <a:t>주소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Bold"/>
              </a:rPr>
              <a:t> :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500" y="6057900"/>
            <a:ext cx="8420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FFFFFF"/>
                </a:solidFill>
                <a:latin typeface="Cafe24 Dangdanghae"/>
              </a:rPr>
              <a:t>SPA</a:t>
            </a:r>
            <a:r>
              <a:rPr lang="ko-KR" sz="3400" b="false" i="false" u="none" strike="noStrike">
                <a:solidFill>
                  <a:srgbClr val="FFFFFF"/>
                </a:solidFill>
                <a:ea typeface="Cafe24 Dangdanghae"/>
              </a:rPr>
              <a:t>를</a:t>
            </a:r>
            <a:r>
              <a:rPr lang="en-US" sz="3400" b="false" i="false" u="none" strike="noStrike">
                <a:solidFill>
                  <a:srgbClr val="FFFFFF"/>
                </a:solidFill>
                <a:latin typeface="Cafe24 Dangdanghae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Cafe24 Dangdanghae"/>
              </a:rPr>
              <a:t>활용한</a:t>
            </a:r>
            <a:r>
              <a:rPr lang="en-US" sz="3400" b="false" i="false" u="none" strike="noStrike">
                <a:solidFill>
                  <a:srgbClr val="FFFFFF"/>
                </a:solidFill>
                <a:latin typeface="Cafe24 Dangdanghae"/>
              </a:rPr>
              <a:t> API </a:t>
            </a:r>
            <a:r>
              <a:rPr lang="ko-KR" sz="3400" b="false" i="false" u="none" strike="noStrike">
                <a:solidFill>
                  <a:srgbClr val="FFFFFF"/>
                </a:solidFill>
                <a:ea typeface="Cafe24 Dangdanghae"/>
              </a:rPr>
              <a:t>비동기</a:t>
            </a:r>
            <a:r>
              <a:rPr lang="en-US" sz="3400" b="false" i="false" u="none" strike="noStrike">
                <a:solidFill>
                  <a:srgbClr val="FFFFFF"/>
                </a:solidFill>
                <a:latin typeface="Cafe24 Dangdanghae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Cafe24 Dangdanghae"/>
              </a:rPr>
              <a:t>데이터</a:t>
            </a:r>
            <a:r>
              <a:rPr lang="en-US" sz="3400" b="false" i="false" u="none" strike="noStrike">
                <a:solidFill>
                  <a:srgbClr val="FFFFFF"/>
                </a:solidFill>
                <a:latin typeface="Cafe24 Dangdanghae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Cafe24 Dangdanghae"/>
              </a:rPr>
              <a:t>처리</a:t>
            </a:r>
            <a:r>
              <a:rPr lang="en-US" sz="3400" b="false" i="false" u="none" strike="noStrike">
                <a:solidFill>
                  <a:srgbClr val="FFFFFF"/>
                </a:solidFill>
                <a:latin typeface="Cafe24 Dangdanghae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Cafe24 Dangdanghae"/>
              </a:rPr>
              <a:t>플랫폼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400" y="1498600"/>
            <a:ext cx="15455900" cy="400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2600" b="false" i="false" u="none" strike="noStrike">
                <a:solidFill>
                  <a:srgbClr val="657EA7"/>
                </a:solidFill>
                <a:latin typeface="Cafe24 Dangdanghae"/>
              </a:rPr>
              <a:t>Movie</a:t>
            </a:r>
          </a:p>
          <a:p>
            <a:pPr algn="l" lvl="0">
              <a:lnSpc>
                <a:spcPct val="91300"/>
              </a:lnSpc>
            </a:pPr>
            <a:r>
              <a:rPr lang="en-US" sz="12600" b="false" i="false" u="none" strike="noStrike">
                <a:solidFill>
                  <a:srgbClr val="595959"/>
                </a:solidFill>
                <a:latin typeface="Cafe24 Dangdanghae"/>
              </a:rPr>
              <a:t>Book                     </a:t>
            </a:r>
            <a:r>
              <a:rPr lang="ko-KR" sz="2000" b="false" i="false" u="none" strike="noStrike">
                <a:solidFill>
                  <a:srgbClr val="595959"/>
                </a:solidFill>
                <a:ea typeface="Cafe24 Dangdanghae"/>
              </a:rPr>
              <a:t>손성한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0000" y="7581900"/>
            <a:ext cx="2324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57EA7"/>
                </a:solidFill>
                <a:ea typeface="Cafe24 Dangdanghae"/>
              </a:rPr>
              <a:t>팀원</a:t>
            </a:r>
            <a:r>
              <a:rPr lang="en-US" sz="2000" b="false" i="false" u="none" strike="noStrike">
                <a:solidFill>
                  <a:srgbClr val="657EA7"/>
                </a:solidFill>
                <a:latin typeface="Cafe24 Dangdanghae"/>
              </a:rPr>
              <a:t> : </a:t>
            </a:r>
            <a:r>
              <a:rPr lang="ko-KR" sz="2000" b="false" i="false" u="none" strike="noStrike">
                <a:solidFill>
                  <a:srgbClr val="657EA7"/>
                </a:solidFill>
                <a:ea typeface="Cafe24 Dangdanghae"/>
              </a:rPr>
              <a:t>이진수</a:t>
            </a:r>
            <a:r>
              <a:rPr lang="en-US" sz="2000" b="false" i="false" u="none" strike="noStrike">
                <a:solidFill>
                  <a:srgbClr val="657EA7"/>
                </a:solidFill>
                <a:latin typeface="Cafe24 Dangdanghae"/>
              </a:rPr>
              <a:t>, </a:t>
            </a:r>
            <a:r>
              <a:rPr lang="ko-KR" sz="2000" b="false" i="false" u="none" strike="noStrike">
                <a:solidFill>
                  <a:srgbClr val="657EA7"/>
                </a:solidFill>
                <a:ea typeface="Cafe24 Dangdanghae"/>
              </a:rPr>
              <a:t>정율아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23200" y="3911600"/>
            <a:ext cx="79121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010900" y="3429000"/>
            <a:ext cx="6896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React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crud, api, spa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프로젝트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40900" y="4610100"/>
            <a:ext cx="26670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40900" y="5283200"/>
            <a:ext cx="26670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40900" y="5956300"/>
            <a:ext cx="20066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40900" y="6629400"/>
            <a:ext cx="26670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40900" y="7302500"/>
            <a:ext cx="26670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40900" y="7975600"/>
            <a:ext cx="2667000" cy="2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785600" y="4394200"/>
            <a:ext cx="4241800" cy="445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프로젝트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소개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(1p)</a:t>
            </a:r>
          </a:p>
          <a:p>
            <a:pPr algn="r" lvl="0">
              <a:lnSpc>
                <a:spcPct val="182600"/>
              </a:lnSpc>
            </a:pP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개발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환경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(1p)</a:t>
            </a:r>
          </a:p>
          <a:p>
            <a:pPr algn="r" lvl="0">
              <a:lnSpc>
                <a:spcPct val="182600"/>
              </a:lnSpc>
            </a:pP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나의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역할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및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 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수행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절차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(</a:t>
            </a:r>
            <a:r>
              <a:rPr lang="en-US" sz="1500" b="false" i="false" u="none" strike="noStrike">
                <a:solidFill>
                  <a:srgbClr val="657EA7"/>
                </a:solidFill>
                <a:latin typeface="Cafe24 Dangdanghae"/>
              </a:rPr>
              <a:t>WBS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)(2P)</a:t>
            </a:r>
          </a:p>
          <a:p>
            <a:pPr algn="r" lvl="0">
              <a:lnSpc>
                <a:spcPct val="182600"/>
              </a:lnSpc>
            </a:pP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구현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결과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(7P)</a:t>
            </a:r>
          </a:p>
          <a:p>
            <a:pPr algn="r" lvl="0">
              <a:lnSpc>
                <a:spcPct val="182600"/>
              </a:lnSpc>
            </a:pP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문제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발생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및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해결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(2P)</a:t>
            </a:r>
          </a:p>
          <a:p>
            <a:pPr algn="r" lvl="0">
              <a:lnSpc>
                <a:spcPct val="182600"/>
              </a:lnSpc>
            </a:pP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느낀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점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(1P)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9200" y="3403600"/>
            <a:ext cx="63119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500" b="false" i="false" u="none" strike="noStrike">
                <a:solidFill>
                  <a:srgbClr val="657EA7"/>
                </a:solidFill>
                <a:ea typeface="Cafe24 Dangdanghae"/>
              </a:rPr>
              <a:t>목</a:t>
            </a:r>
            <a:r>
              <a:rPr lang="en-US" sz="85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8500" b="false" i="false" u="none" strike="noStrike">
                <a:solidFill>
                  <a:srgbClr val="657EA7"/>
                </a:solidFill>
                <a:ea typeface="Cafe24 Dangdanghae"/>
              </a:rPr>
              <a:t>차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4368800"/>
            <a:ext cx="622300" cy="482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5041900"/>
            <a:ext cx="622300" cy="482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5715000"/>
            <a:ext cx="622300" cy="482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6388100"/>
            <a:ext cx="622300" cy="482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7061200"/>
            <a:ext cx="622300" cy="482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7734300"/>
            <a:ext cx="622300" cy="482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572500" y="4432300"/>
            <a:ext cx="774700" cy="372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01</a:t>
            </a:r>
          </a:p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02</a:t>
            </a:r>
          </a:p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03</a:t>
            </a:r>
          </a:p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04</a:t>
            </a:r>
          </a:p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05</a:t>
            </a:r>
          </a:p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08600" y="3162300"/>
            <a:ext cx="6832600" cy="1587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248400" y="7251700"/>
            <a:ext cx="13208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Cafe24 Dangdanghae"/>
              </a:rPr>
              <a:t>키워드</a:t>
            </a: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 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8000" y="7251700"/>
            <a:ext cx="1206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Cafe24 Dangdanghae"/>
              </a:rPr>
              <a:t>키워드</a:t>
            </a: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 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82500" y="7251700"/>
            <a:ext cx="1435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Cafe24 Dangdanghae"/>
              </a:rPr>
              <a:t>키워드</a:t>
            </a: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 C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90700" y="4254500"/>
            <a:ext cx="6172200" cy="3594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17100" y="4254500"/>
            <a:ext cx="6172200" cy="3632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962900" y="5143500"/>
            <a:ext cx="1651000" cy="1651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10100" y="1320800"/>
            <a:ext cx="79756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프로젝트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소개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0" y="8001000"/>
            <a:ext cx="5435600" cy="137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Noto Sans CJK KR Regular"/>
              </a:rPr>
              <a:t><![CDATA[https://www.google.com/url?sa=i&url=https%3A%2F%2Fwww.besuccess.com%2F%25EC%259D%25B8%25EC%258A%25A4%25ED%2583%2580%25EA%25B7%25B8%25EB%259E%25A8%25EC%259D%2598-%25EC%2595%258C%25EA%25B3%25A0%25EB%25A6%25AC%25EC%25A6%2598%25EC%259D%2580-%25EC%2596%25B4%25EB%2596%25BB%25EA%25B2%258C-%25EC%259E%2591%25EB%258F%2599%25ED%2595%2598%25EB%258A%2594%25EA%25B0%2580%2F&psig=AOvVaw1Am5WGQLDKPs2yOCgZoLcC&ust=1728703338087000&source=images&cd=vfe&opi=89978449&ved=0CBQQjRxqFwoTCOiZ_PavhYkDFQAAAAAdAAAAABAJ]]>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349500" y="8039100"/>
            <a:ext cx="62484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48400" y="7251700"/>
            <a:ext cx="13208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Cafe24 Dangdanghae"/>
              </a:rPr>
              <a:t>키워드</a:t>
            </a: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 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8000" y="7251700"/>
            <a:ext cx="1206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Cafe24 Dangdanghae"/>
              </a:rPr>
              <a:t>키워드</a:t>
            </a: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 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2500" y="7251700"/>
            <a:ext cx="1435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Cafe24 Dangdanghae"/>
              </a:rPr>
              <a:t>키워드</a:t>
            </a: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 C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11400" y="2882900"/>
            <a:ext cx="7404100" cy="6210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10100" y="1320800"/>
            <a:ext cx="79756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초기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구상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79100" y="4381500"/>
            <a:ext cx="4610100" cy="287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초기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구상안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회원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가입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로그인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기능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회원마다의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개인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기대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시청중인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영화와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시청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완료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영화로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구분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실제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영화를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받아와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시청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시청이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완료된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영화는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제거되는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기능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기대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27700" y="3035300"/>
            <a:ext cx="5600700" cy="6172200"/>
          </a:xfrm>
          <a:prstGeom prst="rect">
            <a:avLst/>
          </a:prstGeom>
          <a:effectLst>
            <a:outerShdw dir="1920000" dist="516523" blurRad="311838">
              <a:srgbClr val="000000">
                <a:alpha val="22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3238500"/>
            <a:ext cx="2628900" cy="1600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25600" y="7239000"/>
            <a:ext cx="1905000" cy="1701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14200" y="5092700"/>
            <a:ext cx="2679700" cy="2006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238500" y="5473700"/>
            <a:ext cx="1625600" cy="162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9400" y="6870700"/>
            <a:ext cx="1435100" cy="2006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347700" y="3238500"/>
            <a:ext cx="3086100" cy="1549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10100" y="1397000"/>
            <a:ext cx="7975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개발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환경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16600" y="3365500"/>
            <a:ext cx="5410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800" b="false" i="false" u="none" strike="noStrike" spc="-100">
                <a:solidFill>
                  <a:srgbClr val="000000"/>
                </a:solidFill>
                <a:latin typeface="Hakgyoansim Allimjang TTF B"/>
              </a:rPr>
              <a:t>FrontEnd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59500" y="5156200"/>
            <a:ext cx="5321300" cy="340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Sueopsigan Regular"/>
              </a:rPr>
              <a:t>환경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Sueopsigan Regular"/>
              </a:rPr>
              <a:t> : Node.js, npm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Sueopsigan Regular"/>
              </a:rPr>
              <a:t>도구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Sueopsigan Regular"/>
              </a:rPr>
              <a:t> : React Develop tool, VS Code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Sueopsigan Regular"/>
              </a:rPr>
              <a:t>라이브러리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Sueopsigan Regular"/>
              </a:rPr>
              <a:t> : React, Router, axios,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210 Sueopsigan Regular"/>
              </a:rPr>
              <a:t>                      HTML, CSS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210 Sueopsigan Regular"/>
              </a:rPr>
              <a:t>기타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Sueopsigan Regular"/>
              </a:rPr>
              <a:t> : API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71700" y="3098800"/>
            <a:ext cx="6172200" cy="6007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55200" y="3098800"/>
            <a:ext cx="6172200" cy="6007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610100" y="1320800"/>
            <a:ext cx="79756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나의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역할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13000" y="3594100"/>
            <a:ext cx="60071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컴포넌트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라우트로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연결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/SPA)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영화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파트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홈페이지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추천영화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대여중인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영화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구매한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영화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상세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페이지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99700" y="3594100"/>
            <a:ext cx="60071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리뷰박스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(CRUD)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리뷰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별점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생성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리뷰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수정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리뷰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삭제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86000" y="6426200"/>
            <a:ext cx="60071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API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상세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페이지에서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영화마다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해당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영화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     trailer / teaser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영상</a:t>
            </a:r>
            <a:r>
              <a:rPr lang="en-US" sz="3000" b="false" i="false" u="none" strike="noStrike">
                <a:solidFill>
                  <a:srgbClr val="000000"/>
                </a:solidFill>
                <a:latin typeface="Hakgyoansim Byeoljari TTF B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Hakgyoansim Byeoljari TTF B"/>
              </a:rPr>
              <a:t>받아오기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65300" y="2819400"/>
            <a:ext cx="14605000" cy="6477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10100" y="1320800"/>
            <a:ext cx="100203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수행절차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 WBS(</a:t>
            </a:r>
            <a:r>
              <a:rPr lang="en-US" sz="2500" b="false" i="false" u="none" strike="noStrike">
                <a:solidFill>
                  <a:srgbClr val="657EA7"/>
                </a:solidFill>
                <a:latin typeface="Cafe24 Dangdanghae"/>
              </a:rPr>
              <a:t>Work Breakdown Structure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 Profile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48400" y="7251700"/>
            <a:ext cx="13208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Cafe24 Dangdanghae"/>
              </a:rPr>
              <a:t>키워드</a:t>
            </a: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 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8000" y="7251700"/>
            <a:ext cx="1206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Cafe24 Dangdanghae"/>
              </a:rPr>
              <a:t>키워드</a:t>
            </a: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 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2500" y="7251700"/>
            <a:ext cx="1435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Cafe24 Dangdanghae"/>
              </a:rPr>
              <a:t>키워드</a:t>
            </a: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 C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65300" y="1612900"/>
            <a:ext cx="20828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06600" y="3467100"/>
            <a:ext cx="6845300" cy="4927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828800" y="1727200"/>
            <a:ext cx="1955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200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10100" y="1168400"/>
            <a:ext cx="88138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구현결과</a:t>
            </a:r>
            <a:r>
              <a:rPr lang="en-US" sz="5800" b="false" i="false" u="none" strike="noStrike">
                <a:solidFill>
                  <a:srgbClr val="657EA7"/>
                </a:solidFill>
                <a:latin typeface="Cafe24 Dangdanghae"/>
              </a:rPr>
              <a:t>-</a:t>
            </a:r>
            <a:r>
              <a:rPr lang="ko-KR" sz="5800" b="false" i="false" u="none" strike="noStrike">
                <a:solidFill>
                  <a:srgbClr val="657EA7"/>
                </a:solidFill>
                <a:ea typeface="Cafe24 Dangdanghae"/>
              </a:rPr>
              <a:t>최종안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79100" y="4089400"/>
            <a:ext cx="4610100" cy="359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최종안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회원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가입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로그인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기능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삭제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보여주고자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기능들과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동떨어진다고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판단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시청중인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영화와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시청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완료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영화로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구분</a:t>
            </a:r>
          </a:p>
          <a:p>
            <a:pPr algn="l" lvl="0" indent="-342900" marL="342900">
              <a:lnSpc>
                <a:spcPct val="12449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대여영화와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구매영화로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구분하여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영화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페이지와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같은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페이지에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sns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게시글을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볼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있게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